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e7873f9ce424d0a" /><Relationship Type="http://schemas.openxmlformats.org/officeDocument/2006/relationships/extended-properties" Target="/docProps/app.xml" Id="R02a439c380564ad0" /><Relationship Type="http://schemas.openxmlformats.org/officeDocument/2006/relationships/officeDocument" Target="/ppt/presentation.xml" Id="R702ae8e689ad4e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a199d24f3640e6"/>
  </p:sldMasterIdLst>
  <p:notesMasterIdLst>
    <p:notesMasterId xmlns:r="http://schemas.openxmlformats.org/officeDocument/2006/relationships" r:id="R9fd88b8f58a44d1a"/>
  </p:notesMasterIdLst>
  <p:sldIdLst>
    <p:sldId xmlns:r="http://schemas.openxmlformats.org/officeDocument/2006/relationships" id="256" r:id="R14ec5f056a5a4a88"/>
    <p:sldId xmlns:r="http://schemas.openxmlformats.org/officeDocument/2006/relationships" id="257" r:id="Rc5b90f74b7ea47ea"/>
    <p:sldId xmlns:r="http://schemas.openxmlformats.org/officeDocument/2006/relationships" id="258" r:id="Ra9d1269c9a8b4fb7"/>
    <p:sldId xmlns:r="http://schemas.openxmlformats.org/officeDocument/2006/relationships" id="259" r:id="R12006d5878b74380"/>
    <p:sldId xmlns:r="http://schemas.openxmlformats.org/officeDocument/2006/relationships" id="260" r:id="Rb3661a6da7a741b0"/>
    <p:sldId xmlns:r="http://schemas.openxmlformats.org/officeDocument/2006/relationships" id="261" r:id="R94dd213b012b4cfa"/>
    <p:sldId xmlns:r="http://schemas.openxmlformats.org/officeDocument/2006/relationships" id="262" r:id="R7cbeb32c2351484e"/>
    <p:sldId xmlns:r="http://schemas.openxmlformats.org/officeDocument/2006/relationships" id="263" r:id="R604f8904c2a4403c"/>
    <p:sldId xmlns:r="http://schemas.openxmlformats.org/officeDocument/2006/relationships" id="264" r:id="Rd8f29cb94c784f21"/>
    <p:sldId xmlns:r="http://schemas.openxmlformats.org/officeDocument/2006/relationships" id="265" r:id="R1be29911fc124c91"/>
    <p:sldId xmlns:r="http://schemas.openxmlformats.org/officeDocument/2006/relationships" id="266" r:id="R3a963a272b584109"/>
    <p:sldId xmlns:r="http://schemas.openxmlformats.org/officeDocument/2006/relationships" id="267" r:id="Rd7f50749ae954423"/>
    <p:sldId xmlns:r="http://schemas.openxmlformats.org/officeDocument/2006/relationships" id="268" r:id="R0008f1cbd9284715"/>
    <p:sldId xmlns:r="http://schemas.openxmlformats.org/officeDocument/2006/relationships" id="269" r:id="R4625ae152cd44aef"/>
    <p:sldId xmlns:r="http://schemas.openxmlformats.org/officeDocument/2006/relationships" id="270" r:id="R5a4d02dfe29b4f1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74a39a5bd754f36" /><Relationship Type="http://schemas.openxmlformats.org/officeDocument/2006/relationships/slideMaster" Target="/ppt/slideMasters/slideMaster1.xml" Id="R0da199d24f3640e6" /><Relationship Type="http://schemas.openxmlformats.org/officeDocument/2006/relationships/notesMaster" Target="/ppt/notesMasters/notesMaster1.xml" Id="R9fd88b8f58a44d1a" /><Relationship Type="http://schemas.openxmlformats.org/officeDocument/2006/relationships/presProps" Target="/ppt/presProps.xml" Id="Ra0e81703768b43ff" /><Relationship Type="http://schemas.openxmlformats.org/officeDocument/2006/relationships/tableStyles" Target="/ppt/tableStyles.xml" Id="R1aab4a719a624120" /><Relationship Type="http://schemas.openxmlformats.org/officeDocument/2006/relationships/slide" Target="/ppt/slides/slide1.xml" Id="R14ec5f056a5a4a88" /><Relationship Type="http://schemas.openxmlformats.org/officeDocument/2006/relationships/slide" Target="/ppt/slides/slide2.xml" Id="Rc5b90f74b7ea47ea" /><Relationship Type="http://schemas.openxmlformats.org/officeDocument/2006/relationships/slide" Target="/ppt/slides/slide3.xml" Id="Ra9d1269c9a8b4fb7" /><Relationship Type="http://schemas.openxmlformats.org/officeDocument/2006/relationships/slide" Target="/ppt/slides/slide4.xml" Id="R12006d5878b74380" /><Relationship Type="http://schemas.openxmlformats.org/officeDocument/2006/relationships/slide" Target="/ppt/slides/slide5.xml" Id="Rb3661a6da7a741b0" /><Relationship Type="http://schemas.openxmlformats.org/officeDocument/2006/relationships/slide" Target="/ppt/slides/slide6.xml" Id="R94dd213b012b4cfa" /><Relationship Type="http://schemas.openxmlformats.org/officeDocument/2006/relationships/slide" Target="/ppt/slides/slide7.xml" Id="R7cbeb32c2351484e" /><Relationship Type="http://schemas.openxmlformats.org/officeDocument/2006/relationships/slide" Target="/ppt/slides/slide8.xml" Id="R604f8904c2a4403c" /><Relationship Type="http://schemas.openxmlformats.org/officeDocument/2006/relationships/slide" Target="/ppt/slides/slide9.xml" Id="Rd8f29cb94c784f21" /><Relationship Type="http://schemas.openxmlformats.org/officeDocument/2006/relationships/slide" Target="/ppt/slides/slide10.xml" Id="R1be29911fc124c91" /><Relationship Type="http://schemas.openxmlformats.org/officeDocument/2006/relationships/slide" Target="/ppt/slides/slide11.xml" Id="R3a963a272b584109" /><Relationship Type="http://schemas.openxmlformats.org/officeDocument/2006/relationships/slide" Target="/ppt/slides/slide12.xml" Id="Rd7f50749ae954423" /><Relationship Type="http://schemas.openxmlformats.org/officeDocument/2006/relationships/slide" Target="/ppt/slides/slide13.xml" Id="R0008f1cbd9284715" /><Relationship Type="http://schemas.openxmlformats.org/officeDocument/2006/relationships/slide" Target="/ppt/slides/slide14.xml" Id="R4625ae152cd44aef" /><Relationship Type="http://schemas.openxmlformats.org/officeDocument/2006/relationships/slide" Target="/ppt/slides/slide15.xml" Id="R5a4d02dfe29b4f1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ed051b036654c1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0274736cddf4d3b" /><Relationship Type="http://schemas.openxmlformats.org/officeDocument/2006/relationships/notesMaster" Target="/ppt/notesMasters/notesMaster1.xml" Id="Ra032e2ed746d4b3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b99c383267a4fb2" /><Relationship Type="http://schemas.openxmlformats.org/officeDocument/2006/relationships/notesMaster" Target="/ppt/notesMasters/notesMaster1.xml" Id="R3ecfee722e3746d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be2b746cb3e459f" /><Relationship Type="http://schemas.openxmlformats.org/officeDocument/2006/relationships/notesMaster" Target="/ppt/notesMasters/notesMaster1.xml" Id="Rfae1e789d2b7466a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b45324ba9b0d4207" /><Relationship Type="http://schemas.openxmlformats.org/officeDocument/2006/relationships/notesMaster" Target="/ppt/notesMasters/notesMaster1.xml" Id="R2d7cdee9358840f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23c95c041d5c419c" /><Relationship Type="http://schemas.openxmlformats.org/officeDocument/2006/relationships/notesMaster" Target="/ppt/notesMasters/notesMaster1.xml" Id="Rd86fb2cc20764c38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92bd11f58274c42" /><Relationship Type="http://schemas.openxmlformats.org/officeDocument/2006/relationships/notesMaster" Target="/ppt/notesMasters/notesMaster1.xml" Id="R7899ec14cbc44c9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7e7b818fd7dc409d" /><Relationship Type="http://schemas.openxmlformats.org/officeDocument/2006/relationships/notesMaster" Target="/ppt/notesMasters/notesMaster1.xml" Id="R22de55a7025e496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a1349b4a838456a" /><Relationship Type="http://schemas.openxmlformats.org/officeDocument/2006/relationships/notesMaster" Target="/ppt/notesMasters/notesMaster1.xml" Id="Redf8185e2eec4dc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5ac799fa1c4415d" /><Relationship Type="http://schemas.openxmlformats.org/officeDocument/2006/relationships/notesMaster" Target="/ppt/notesMasters/notesMaster1.xml" Id="Ref2b2c7a9fbc499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c11f88b4ecc4e2b" /><Relationship Type="http://schemas.openxmlformats.org/officeDocument/2006/relationships/notesMaster" Target="/ppt/notesMasters/notesMaster1.xml" Id="R5567d84dc85541e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b0fce18254b4005" /><Relationship Type="http://schemas.openxmlformats.org/officeDocument/2006/relationships/notesMaster" Target="/ppt/notesMasters/notesMaster1.xml" Id="R0601f909cf2b4b3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5732d180d834006" /><Relationship Type="http://schemas.openxmlformats.org/officeDocument/2006/relationships/notesMaster" Target="/ppt/notesMasters/notesMaster1.xml" Id="Rf6d84e440afc43d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1cb39b072e545f5" /><Relationship Type="http://schemas.openxmlformats.org/officeDocument/2006/relationships/notesMaster" Target="/ppt/notesMasters/notesMaster1.xml" Id="R77fd5939a6e6482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f8885c360d74f95" /><Relationship Type="http://schemas.openxmlformats.org/officeDocument/2006/relationships/notesMaster" Target="/ppt/notesMasters/notesMaster1.xml" Id="R68a04a4f338741b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ad7e257c4674c0a" /><Relationship Type="http://schemas.openxmlformats.org/officeDocument/2006/relationships/notesMaster" Target="/ppt/notesMasters/notesMaster1.xml" Id="Rf667d4a3a7224f7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WolfLink founder-supplied and approved investment materials, August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WolfLink founder-supplied capital plan, August 2026.</a:t>
            </a:r>
          </a:p>
          <a:p xmlns:a="http://schemas.openxmlformats.org/drawingml/2006/main">
            <a:r>
              <a:t>- Range reconciliation: minimum £75k + £20k + £20k + £35k = £150k; maximum £120k + £40k + £40k + £50k = £250k.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WolfLink founder-supplied delivery and validation plan, August 2026.</a:t>
            </a:r>
          </a:p>
          <a:p xmlns:a="http://schemas.openxmlformats.org/drawingml/2006/main">
            <a:r>
              <a:t>- Timings are management estimates and remain subject to execution risk.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WolfLink founder-supplied investment rationale, August 2026.</a:t>
            </a:r>
          </a:p>
          <a:p xmlns:a="http://schemas.openxmlformats.org/drawingml/2006/main">
            <a:r>
              <a:t>- These are proposed value drivers, not promised returns, valuations or financing outcomes.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WolfLink founder-supplied risk assessment and mitigation plan, August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WolfLink founder-supplied biography and proposed team build-out, August 2026.</a:t>
            </a:r>
          </a:p>
          <a:p xmlns:a="http://schemas.openxmlformats.org/drawingml/2006/main">
            <a:r>
              <a:t>- No unverified appointments or adviser commitments are claimed.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WolfLink founder-supplied fundraising objectives, August 2026.</a:t>
            </a:r>
          </a:p>
          <a:p xmlns:a="http://schemas.openxmlformats.org/drawingml/2006/main">
            <a:r>
              <a:t>- Valuation, ownership and transaction terms are intentionally left for qualified discussion and diligence.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WolfLink founder-supplied stage, raise and delivery assumptions, August 2026.</a:t>
            </a:r>
          </a:p>
          <a:p xmlns:a="http://schemas.openxmlformats.org/drawingml/2006/main">
            <a:r>
              <a:t>- No traction claims have been added.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WolfLink founder-supplied problem framing, August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WolfLink founder-supplied product vision, August 2026.</a:t>
            </a:r>
          </a:p>
          <a:p xmlns:a="http://schemas.openxmlformats.org/drawingml/2006/main">
            <a:r>
              <a:t>- Sensitive architecture and mechanics are intentionally excluded pending qualified diligence or NDA.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UK Department for Business and Trade, Business population estimates 2025: https://www.gov.uk/government/statistics/business-population-estimates-2025/business-population-estimates-for-the-uk-and-regions-2025-statistical-release</a:t>
            </a:r>
          </a:p>
          <a:p xmlns:a="http://schemas.openxmlformats.org/drawingml/2006/main">
            <a:r>
              <a:t>- Competition and Markets Authority, Annual Report and Accounts 2025–26: https://www.gov.uk/government/publications/cma-annual-report-and-accounts-2025-to-2026/annual-report-and-accounts-2025-to-2026</a:t>
            </a:r>
          </a:p>
          <a:p xmlns:a="http://schemas.openxmlformats.org/drawingml/2006/main">
            <a:r>
              <a:t>- UK Home Office, gig-ticket scam losses release, June 2025: https://www.gov.uk/government/news/16m-lost-to-gig-ticket-scams-as-public-urged-to-take-caution</a:t>
            </a:r>
          </a:p>
          <a:p xmlns:a="http://schemas.openxmlformats.org/drawingml/2006/main">
            <a:r>
              <a:t>- Visa Web3 Loyalty Engagement Solution: https://www.visa.com/en-us/products/web3-loyalty-engagement-programs</a:t>
            </a:r>
          </a:p>
          <a:p xmlns:a="http://schemas.openxmlformats.org/drawingml/2006/main">
            <a:r>
              <a:t>- European Commission, European Digital Identity regulation: https://digital-strategy.ec.europa.eu/en/policies/eudi-regulation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UK Department for Business and Trade, Business population estimates 2025: https://www.gov.uk/government/statistics/business-population-estimates-2025/business-population-estimates-for-the-uk-and-regions-2025-statistical-release</a:t>
            </a:r>
          </a:p>
          <a:p xmlns:a="http://schemas.openxmlformats.org/drawingml/2006/main">
            <a:r>
              <a:t>- Management assumptions supplied by the founder, August 2026. The £40m figure equals 10,000 organisations × £4,000 annual platform ARPA and is not a forecast.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WolfLink founder-supplied target-sector prioritisation, August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WolfLink founder-supplied positioning, August 2026.</a:t>
            </a:r>
          </a:p>
          <a:p xmlns:a="http://schemas.openxmlformats.org/drawingml/2006/main">
            <a:r>
              <a:t>- Sensitive architecture and product mechanics are intentionally excluded pending qualified diligence or NDA.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WolfLink founder-supplied commercial model, August 2026.</a:t>
            </a:r>
          </a:p>
          <a:p xmlns:a="http://schemas.openxmlformats.org/drawingml/2006/main">
            <a:r>
              <a:t>- Detailed pricing, unit economics and contract assumptions remain subject to validation and qualified diligence.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2e75d38419406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19877425382494e" /><Relationship Type="http://schemas.openxmlformats.org/officeDocument/2006/relationships/slideLayout" Target="/ppt/slideLayouts/slideLayout1.xml" Id="R4e9138d0f4a3493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9138d0f4a3493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77decbf5148d1" /><Relationship Type="http://schemas.openxmlformats.org/officeDocument/2006/relationships/image" Target="/ppt/media/image.png" Id="R8e0ac1f9f72742a9" /><Relationship Type="http://schemas.openxmlformats.org/officeDocument/2006/relationships/notesSlide" Target="/ppt/notesSlides/notesSlide1.xml" Id="Rce90539ee14f498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13aa74dec4eee" /><Relationship Type="http://schemas.openxmlformats.org/officeDocument/2006/relationships/notesSlide" Target="/ppt/notesSlides/notesSlide10.xml" Id="R364175a3f4e7407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09627b3964cc2" /><Relationship Type="http://schemas.openxmlformats.org/officeDocument/2006/relationships/notesSlide" Target="/ppt/notesSlides/notesSlide11.xml" Id="Re3894c0f28824eb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49c387d924346" /><Relationship Type="http://schemas.openxmlformats.org/officeDocument/2006/relationships/notesSlide" Target="/ppt/notesSlides/notesSlide12.xml" Id="Rd5ab03fb7cd94a6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55b63beb1431a" /><Relationship Type="http://schemas.openxmlformats.org/officeDocument/2006/relationships/notesSlide" Target="/ppt/notesSlides/notesSlide13.xml" Id="R841e9c6adefa43d9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9869d899044e4" /><Relationship Type="http://schemas.openxmlformats.org/officeDocument/2006/relationships/notesSlide" Target="/ppt/notesSlides/notesSlide14.xml" Id="Re95e55c8812a4af6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d8bd8debe4449" /><Relationship Type="http://schemas.openxmlformats.org/officeDocument/2006/relationships/image" Target="/ppt/media/image2.png" Id="R300a947a61d34002" /><Relationship Type="http://schemas.openxmlformats.org/officeDocument/2006/relationships/notesSlide" Target="/ppt/notesSlides/notesSlide15.xml" Id="R96718cba89dd40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409e3394644ca" /><Relationship Type="http://schemas.openxmlformats.org/officeDocument/2006/relationships/notesSlide" Target="/ppt/notesSlides/notesSlide2.xml" Id="R367f857ba52a46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f9305f7e54979" /><Relationship Type="http://schemas.openxmlformats.org/officeDocument/2006/relationships/notesSlide" Target="/ppt/notesSlides/notesSlide3.xml" Id="Ra0be78e60f4a41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d9597454242dc" /><Relationship Type="http://schemas.openxmlformats.org/officeDocument/2006/relationships/notesSlide" Target="/ppt/notesSlides/notesSlide4.xml" Id="Rfcf277e08a7641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ac0d58daf4749" /><Relationship Type="http://schemas.openxmlformats.org/officeDocument/2006/relationships/notesSlide" Target="/ppt/notesSlides/notesSlide5.xml" Id="R5a79075b4c1c49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a17a3576b414e" /><Relationship Type="http://schemas.openxmlformats.org/officeDocument/2006/relationships/notesSlide" Target="/ppt/notesSlides/notesSlide6.xml" Id="R54506cda13f247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82813b55d4746" /><Relationship Type="http://schemas.openxmlformats.org/officeDocument/2006/relationships/notesSlide" Target="/ppt/notesSlides/notesSlide7.xml" Id="Rf40ff10de0da42b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5afed84f946c1" /><Relationship Type="http://schemas.openxmlformats.org/officeDocument/2006/relationships/notesSlide" Target="/ppt/notesSlides/notesSlide8.xml" Id="R1f428a849ddb472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52b50bb0644db" /><Relationship Type="http://schemas.openxmlformats.org/officeDocument/2006/relationships/notesSlide" Target="/ppt/notesSlides/notesSlide9.xml" Id="Rbe4c038c968d42e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0ac1f9f72742a9"/>
          <a:stretch xmlns:a="http://schemas.openxmlformats.org/drawingml/2006/main"/>
        </p:blipFill>
        <p:spPr>
          <a:xfrm xmlns:a="http://schemas.openxmlformats.org/drawingml/2006/main">
            <a:off x="0" y="1412875"/>
            <a:ext cx="6953250" cy="23177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51F3F02-D0C7-4C22-ACA8-401CD5E4C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0"/>
            <a:ext cx="5238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0B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B7023BD-600B-4E7A-A8A3-00C0A57B6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1352550"/>
            <a:ext cx="42862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3953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Customer relationships</a:t>
            </a:r>
          </a:p>
          <a:p xmlns:a="http://schemas.openxmlformats.org/drawingml/2006/main">
            <a:pPr algn="l">
              <a:buNone/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that outlive the transaction.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2E25F22-CEBE-4589-A406-8947573AD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524250"/>
            <a:ext cx="39433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D1CAD8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D1CAD8"/>
                </a:solidFill>
                <a:latin typeface="Arial"/>
                <a:ea typeface="Arial"/>
                <a:cs typeface="Arial"/>
              </a:rPr>
              <a:t>A pre-MVP investment opportunity focused on building and validating a mainstream customer-relationship platform.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8364F12-AF5F-45A2-BC96-B793DBFC5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5124450"/>
            <a:ext cx="13335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A4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D692B00-FCCB-4C0B-9338-1E27A8BA2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5391150"/>
            <a:ext cx="3238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INVESTOR DECK • PRE-MVP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1EEC7FA-C627-400E-8520-D9AD9D18F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AAB1BE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AAB1BE"/>
                </a:solidFill>
                <a:latin typeface="Arial"/>
                <a:ea typeface="Arial"/>
                <a:cs typeface="Arial"/>
              </a:rPr>
              <a:t>WOLFLINK • AUGUST 2026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CC99BAB-3F15-4F0A-8B36-780108FE8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266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AAB1BE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AAB1B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200477338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52BB158-BA79-4AFA-BBFC-9E261FC78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00100"/>
            <a:ext cx="10934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The raise is allocated to four execution priorities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2A2EF19-AADE-421C-9B65-07B403D04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8B919D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8B919D"/>
                </a:solidFill>
                <a:latin typeface="Arial"/>
                <a:ea typeface="Arial"/>
                <a:cs typeface="Arial"/>
              </a:rPr>
              <a:t>WOLFLINK • AUGUST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EA586A3-DFFE-43E8-A9E8-A91FA2ABC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266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8B919D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8B919D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A0ACABE-0F02-47BE-971E-88E6DC155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92405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MVP product and engineering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BECC725-055B-4BF3-9F9F-9445DD6C8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24050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£75k–£120k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4A1EDED-2417-4106-8EE0-FABDB9E82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924050"/>
            <a:ext cx="4572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Commercially testable product and core delivery capacity.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1024F52-20D8-4F90-ADB3-6D0797329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90800"/>
            <a:ext cx="1047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E7BD4E3-D471-4B32-8005-DF9576E0B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7655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14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Security and legal foundations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932E3DA-3BF1-4A6D-8EE1-CFF50DB17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876550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£20k–£40k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9BDB1EC-5292-4EBA-8DA2-B726F8AB3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76550"/>
            <a:ext cx="4572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Core security review, contracts, privacy and compliance preparation.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9A84B5-713A-4F9B-B36E-17E96DFC9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1047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4978B8B-F469-4059-BB45-E11418039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2905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Commercial validation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56971CB-8911-4B1A-A845-44F6778CB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829050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£20k–£40k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6B539BA-CCA4-4310-9CF5-AB7FB2AAE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829050"/>
            <a:ext cx="4572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Design-partner discovery, controlled tests and sales readiness.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AA32247-F112-4BAA-B2C3-2C3AF5BBF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95800"/>
            <a:ext cx="1047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9F5BA4D-E36D-41DA-8573-BB73F135F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8155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517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Working capital and contingency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ED0C11B-3871-408C-9928-1B5A2FE14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781550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£35k–£50k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F62264D-C9B6-494F-A374-5730D30E6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781550"/>
            <a:ext cx="4572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Essential operating capacity, runway and delivery contingency.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0F4C6BD-EE00-4A6D-BA02-0073927DA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448300"/>
            <a:ext cx="1047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7FEE1D3-000A-448D-BF96-A49758EF5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10250"/>
            <a:ext cx="10477500" cy="400050"/>
          </a:xfrm>
          <a:prstGeom xmlns:a="http://schemas.openxmlformats.org/drawingml/2006/main" prst="roundRect">
            <a:avLst>
              <a:gd name="adj" fmla="val 23810"/>
            </a:avLst>
          </a:prstGeom>
          <a:solidFill xmlns:a="http://schemas.openxmlformats.org/drawingml/2006/main">
            <a:srgbClr val="F4F2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1050C8B-E748-42EE-B715-DC9F35DE0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915025"/>
            <a:ext cx="10058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7616D"/>
                </a:solidFill>
                <a:latin typeface="Arial"/>
                <a:ea typeface="Arial"/>
                <a:cs typeface="Arial"/>
              </a:rPr>
              <a:t>Total proposed raise: £150k–£250k. Deployment is staged against delivery and validation milestones.</a:t>
            </a:r>
          </a:p>
        </p:txBody>
      </p:sp>
    </p:spTree>
    <p:extLst>
      <p:ext uri="{BB962C8B-B14F-4D97-AF65-F5344CB8AC3E}">
        <p14:creationId xmlns:p14="http://schemas.microsoft.com/office/powerpoint/2010/main" val="1470356621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66D1D19-80BB-4D40-97FA-EDD4E6CFB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00100"/>
            <a:ext cx="10934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16–20 weeks to a commercially testable MVP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C9F912A-8549-4E5E-83D0-38D86E64E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8B919D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8B919D"/>
                </a:solidFill>
                <a:latin typeface="Arial"/>
                <a:ea typeface="Arial"/>
                <a:cs typeface="Arial"/>
              </a:rPr>
              <a:t>WOLFLINK • AUGUST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AFED851-248D-479C-9E8A-9AB437796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266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8B919D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8B919D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ABB2810-623C-44AC-A8D9-0B0272B51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00250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NOW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09B10C6-7F24-4F98-B517-AA835ACE2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57450"/>
            <a:ext cx="295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Defined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DBA87B7-D1C8-4C35-80AA-CCFEE09BB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05150"/>
            <a:ext cx="2952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237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80BB324-60CC-43E8-A569-5C6031E80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09950"/>
            <a:ext cx="29527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Concept, commercial model, product direction and investor proposition are defined.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C8FBFFC-A847-47E9-AC75-F3A34738B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000250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NEXT 16–20 WEEKS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D2655F1-931D-41FD-ACC6-B3DDAF7E2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457450"/>
            <a:ext cx="295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Build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8F54E57-DA4B-4B1C-B1F8-5A7BEE4F5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105150"/>
            <a:ext cx="2952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66BCEED-9769-464B-9474-C19A42FA8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409950"/>
            <a:ext cx="29527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Deliver a commercially testable MVP and establish the core operational, security and legal foundations.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C6D4CDD-4E01-4D67-B7BC-E3BD4109D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000250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CONTROLLED VALIDATION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05C46E7-6ABC-465A-B0C1-04871B39F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457450"/>
            <a:ext cx="295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Validate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E50D860-69C1-4430-960D-E82744222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105150"/>
            <a:ext cx="2952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C38EC95-C354-4333-8CA4-783535D2A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409950"/>
            <a:ext cx="29527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Work with a small number of design partners to test demand, usability and measurable commercial value.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DC250E7-AF57-4FE6-95F3-5EF3DD7C3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48250"/>
            <a:ext cx="10972800" cy="95250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F4F2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123C05B-61A7-44C8-983E-9F258199E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48250"/>
            <a:ext cx="57150" cy="952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A3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991FEC8-1AA2-4B6D-89E4-CFDC82C29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219700"/>
            <a:ext cx="10553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Honest starting point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495C401-962A-4F64-A009-AE86DCE9E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562600"/>
            <a:ext cx="105537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This deck claims no customers, revenue, pilots or LOIs. The investment case is built around a staged plan to create that evidence.</a:t>
            </a:r>
          </a:p>
        </p:txBody>
      </p:sp>
    </p:spTree>
    <p:extLst>
      <p:ext uri="{BB962C8B-B14F-4D97-AF65-F5344CB8AC3E}">
        <p14:creationId xmlns:p14="http://schemas.microsoft.com/office/powerpoint/2010/main" val="30308301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F4B0222-A6E3-4CE9-99D1-3728CF2DD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00100"/>
            <a:ext cx="10934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The investment case rests on four measurable value drivers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7721A66-EFC5-4723-968C-093DB2CF2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8B919D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8B919D"/>
                </a:solidFill>
                <a:latin typeface="Arial"/>
                <a:ea typeface="Arial"/>
                <a:cs typeface="Arial"/>
              </a:rPr>
              <a:t>WOLFLINK • AUGUST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9B82948-F0E9-4698-A1AE-8ACB1DA26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266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8B919D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8B919D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0D7332B-84F0-4ED2-B827-40A40E9AD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0025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EA39F57-5BA9-44B6-9095-E79830CE9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1981200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Product value inflection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B122474-33E8-4AFD-822C-D60437F51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495550"/>
            <a:ext cx="4667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Capital moves WolfLink from defined concept to commercially testable MVP.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442F426-693B-488A-8B1E-E2BEA5129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0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C910421-2918-4ADF-9DAC-9E82BFAD1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00025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28BBAD8-0376-4211-8720-23C69474E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981200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Evidence creation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28BF13B-3DEA-485F-824F-898CABC9B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495550"/>
            <a:ext cx="4667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Controlled validation targets demand, usability and willingness to pay.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760BCB5-030F-4BF5-9A61-536612EBE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429000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B099BD0-4084-46FB-B79E-5ECE9A517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C6E2CCF-E4E8-4F10-8722-777C7E2C1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076700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Commercial expansion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C7927D8-1791-42F7-BBAA-7AB039E95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591050"/>
            <a:ext cx="4667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Recurring software can expand through services, usage and enterprise relationships.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FAFB520-9472-41A0-A4FD-B362247B7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0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1046C81-29CA-468B-B60F-B9A357E84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09575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0B882E5-41B6-4B92-AD19-D0A45FF62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076700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Strategic optionality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4A748AE-4719-4C4B-BBB4-06DE12D2B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591050"/>
            <a:ext cx="4667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A stronger evidence base can support follow-on capital or strategic interest.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8829796-9241-4F26-8F3A-55A339605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524500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321948245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F4B0222-A6E3-4CE9-99D1-3728CF2DD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00100"/>
            <a:ext cx="10934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Execution risk is managed through staged evidence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7721A66-EFC5-4723-968C-093DB2CF2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8B919D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8B919D"/>
                </a:solidFill>
                <a:latin typeface="Arial"/>
                <a:ea typeface="Arial"/>
                <a:cs typeface="Arial"/>
              </a:rPr>
              <a:t>WOLFLINK • AUGUST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9B82948-F0E9-4698-A1AE-8ACB1DA26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266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8B919D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8B919D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0D7332B-84F0-4ED2-B827-40A40E9AD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0025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EA39F57-5BA9-44B6-9095-E79830CE9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1981200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Build risk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B122474-33E8-4AFD-822C-D60437F51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495550"/>
            <a:ext cx="4667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Scoped MVP, accountable technical leadership and milestone-based delivery.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442F426-693B-488A-8B1E-E2BEA5129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0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C910421-2918-4ADF-9DAC-9E82BFAD1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00025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28BBAD8-0376-4211-8720-23C69474E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981200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Market risk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28BF13B-3DEA-485F-824F-898CABC9B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495550"/>
            <a:ext cx="4667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Design-partner discovery before scaling acquisition spend.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760BCB5-030F-4BF5-9A61-536612EBE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429000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B099BD0-4084-46FB-B79E-5ECE9A517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C6E2CCF-E4E8-4F10-8722-777C7E2C1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076700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Trust and regulatory risk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C7927D8-1791-42F7-BBAA-7AB039E95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591050"/>
            <a:ext cx="4667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Security and legal foundations are funded in the round.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FAFB520-9472-41A0-A4FD-B362247B7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0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1046C81-29CA-468B-B60F-B9A357E84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09575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0B882E5-41B6-4B92-AD19-D0A45FF62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076700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Financing risk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4A748AE-4719-4C4B-BBB4-06DE12D2B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591050"/>
            <a:ext cx="4667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Staged deployment, burn visibility and working-capital contingency.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8829796-9241-4F26-8F3A-55A339605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524500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321948245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B9CE3BA-2E8C-42BA-9D79-A21E60645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00100"/>
            <a:ext cx="10934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Founder-market fit supports early execution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CA34525-25DA-432E-94EB-3E8B65F2B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8B919D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8B919D"/>
                </a:solidFill>
                <a:latin typeface="Arial"/>
                <a:ea typeface="Arial"/>
                <a:cs typeface="Arial"/>
              </a:rPr>
              <a:t>WOLFLINK • AUGUST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84503BE-C0AB-46B5-AA44-E86E2AA9B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266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8B919D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8B919D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099E3C8-A2F3-4964-A541-AADA16B86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81200"/>
            <a:ext cx="5219700" cy="1695450"/>
          </a:xfrm>
          <a:prstGeom xmlns:a="http://schemas.openxmlformats.org/drawingml/2006/main" prst="roundRect">
            <a:avLst>
              <a:gd name="adj" fmla="val 6742"/>
            </a:avLst>
          </a:prstGeom>
          <a:solidFill xmlns:a="http://schemas.openxmlformats.org/drawingml/2006/main">
            <a:srgbClr val="F4F2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60F1C15-1D3F-4C93-A476-612935809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81200"/>
            <a:ext cx="57150" cy="1695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B237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C8FDF8B-3732-4770-B4FE-50BC5468F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152650"/>
            <a:ext cx="4800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Founder — Rashai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4A3479C-7F0A-4AFA-A940-CF4D022A6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95550"/>
            <a:ext cx="48006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Experience across event operations, customer service, sales and venture building—close to the brands, organisers and live environments WolfLink serves.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06F4C5A-8DB5-42D0-8DD7-54690E219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981200"/>
            <a:ext cx="5219700" cy="1695450"/>
          </a:xfrm>
          <a:prstGeom xmlns:a="http://schemas.openxmlformats.org/drawingml/2006/main" prst="roundRect">
            <a:avLst>
              <a:gd name="adj" fmla="val 6742"/>
            </a:avLst>
          </a:prstGeom>
          <a:solidFill xmlns:a="http://schemas.openxmlformats.org/drawingml/2006/main">
            <a:srgbClr val="F4F2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8474E7E-9B27-46AD-A040-D3C06E399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981200"/>
            <a:ext cx="57150" cy="1695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B237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CB65434-787A-487A-92BB-844F83A3A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152650"/>
            <a:ext cx="4800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Controlled discovery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68D1C2B-80FE-4C99-BA6B-51501BE27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495550"/>
            <a:ext cx="48006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Use founder-led industry access to run structured conversations and seek suitable design partners—without implying secured pilots.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8A3853C-8526-4C7F-ADB4-92204F21C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2435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Key build-out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9E3C4B9-CB02-490A-86EB-900CFFB8B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33950"/>
            <a:ext cx="2362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72D17F0-2BBB-4277-AF25-B2229734A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0"/>
            <a:ext cx="228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Technical lead / CTO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D2FAF44-1244-4AE9-99E1-65BE250D2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4933950"/>
            <a:ext cx="2362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7B54128-3E14-47AB-B12F-559277BAC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5238750"/>
            <a:ext cx="228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Product and security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F470DF2-2212-4B31-8C86-8250EF6F2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33950"/>
            <a:ext cx="2362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1BC65B6-3947-407F-AA78-A6C93CC0E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5238750"/>
            <a:ext cx="228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Commercial</a:t>
            </a:r>
          </a:p>
          <a:p xmlns:a="http://schemas.openxmlformats.org/drawingml/2006/main">
            <a:pPr algn="l">
              <a:buNone/>
              <a:defRPr sz="135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partnerships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B538D05-057F-49AD-BDC8-A8D479537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4933950"/>
            <a:ext cx="2362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9F0D11C-12A4-4A0E-AAC2-95DF499C1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5238750"/>
            <a:ext cx="228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Payments and legal</a:t>
            </a:r>
          </a:p>
          <a:p xmlns:a="http://schemas.openxmlformats.org/drawingml/2006/main">
            <a:pPr algn="l">
              <a:buNone/>
              <a:defRPr sz="135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advisers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31126FE-0E6A-4942-B143-4D64C7233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19800"/>
            <a:ext cx="1047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Investor value beyond capital: strategic introductions, technical guidance and regulated-sector expertise.</a:t>
            </a:r>
          </a:p>
        </p:txBody>
      </p:sp>
    </p:spTree>
    <p:extLst>
      <p:ext uri="{BB962C8B-B14F-4D97-AF65-F5344CB8AC3E}">
        <p14:creationId xmlns:p14="http://schemas.microsoft.com/office/powerpoint/2010/main" val="170960851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907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0a947a61d34002"/>
          <a:stretch xmlns:a="http://schemas.openxmlformats.org/drawingml/2006/main"/>
        </p:blipFill>
        <p:spPr>
          <a:xfrm xmlns:a="http://schemas.openxmlformats.org/drawingml/2006/main">
            <a:off x="557213" y="247650"/>
            <a:ext cx="2371725" cy="15811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2773D36-1B9D-4014-A1FF-819F3A5C4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38350"/>
            <a:ext cx="7810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4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Invest at the MVP</a:t>
            </a:r>
          </a:p>
          <a:p xmlns:a="http://schemas.openxmlformats.org/drawingml/2006/main">
            <a:pPr algn="l">
              <a:buNone/>
              <a:defRPr sz="4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value-inflection point.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617F0CD-ECEB-48C4-9D3B-47F5EDB58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72390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C7CEDA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C7CEDA"/>
                </a:solidFill>
                <a:latin typeface="Arial"/>
                <a:ea typeface="Arial"/>
                <a:cs typeface="Arial"/>
              </a:rPr>
              <a:t>WolfLink is seeking aligned capital to build a commercially testable product, create market evidence and prepare for the next stage of growth.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63B4868-1AEF-4CCC-87EC-0E9E685ED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81600"/>
            <a:ext cx="14287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237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2721653-5E6E-4332-A578-3DE227288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673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B6A4CC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6A4CC"/>
                </a:solidFill>
                <a:latin typeface="Arial"/>
                <a:ea typeface="Arial"/>
                <a:cs typeface="Arial"/>
              </a:rPr>
              <a:t>PROPOSED ROUND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715B12F-D330-4EC6-AC8A-CFDD956D4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5410200"/>
            <a:ext cx="247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828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£150k–£250k pre-seed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579E446-03BC-4FA0-BC9D-249CF1EB9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5391150"/>
            <a:ext cx="5334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275" b="0">
                <a:solidFill>
                  <a:srgbClr val="C7CEDA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C7CEDA"/>
                </a:solidFill>
                <a:latin typeface="Arial"/>
                <a:ea typeface="Arial"/>
                <a:cs typeface="Arial"/>
              </a:rPr>
              <a:t>Investment terms subject to qualified discussion and diligence.
Seeking capital, strategic introductions and governance support.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0EFED21-0139-4866-B6EB-09F24FFAB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AAB1BE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AAB1BE"/>
                </a:solidFill>
                <a:latin typeface="Arial"/>
                <a:ea typeface="Arial"/>
                <a:cs typeface="Arial"/>
              </a:rPr>
              <a:t>WOLFLINK • AUGUST 2026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997AE48-917D-40B9-A31D-E1A94710E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266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AAB1BE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AAB1BE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980995780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F4B0222-A6E3-4CE9-99D1-3728CF2DD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00100"/>
            <a:ext cx="10934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A bounded pre-seed round with a clear evidence objective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7721A66-EFC5-4723-968C-093DB2CF2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8B919D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8B919D"/>
                </a:solidFill>
                <a:latin typeface="Arial"/>
                <a:ea typeface="Arial"/>
                <a:cs typeface="Arial"/>
              </a:rPr>
              <a:t>WOLFLINK • AUGUST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9B82948-F0E9-4698-A1AE-8ACB1DA26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266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8B919D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8B919D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0D7332B-84F0-4ED2-B827-40A40E9AD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0025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EA39F57-5BA9-44B6-9095-E79830CE9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1981200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Defined stage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B122474-33E8-4AFD-822C-D60437F51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495550"/>
            <a:ext cx="4667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Pre-MVP: concept, commercial model, product direction and investor proposition are defined.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442F426-693B-488A-8B1E-E2BEA5129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0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C910421-2918-4ADF-9DAC-9E82BFAD1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00025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28BBAD8-0376-4211-8720-23C69474E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981200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£150k–£250k raise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28BF13B-3DEA-485F-824F-898CABC9B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495550"/>
            <a:ext cx="4667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Capital for product delivery, validation and core operating foundations.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760BCB5-030F-4BF5-9A61-536612EBE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429000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B099BD0-4084-46FB-B79E-5ECE9A517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C6E2CCF-E4E8-4F10-8722-777C7E2C1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076700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16–20 week target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C7927D8-1791-42F7-BBAA-7AB039E95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591050"/>
            <a:ext cx="4667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A commercially testable MVP is the intended value inflection.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FAFB520-9472-41A0-A4FD-B362247B7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0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1046C81-29CA-468B-B60F-B9A357E84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09575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0B882E5-41B6-4B92-AD19-D0A45FF62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076700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Evidence discipline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4A748AE-4719-4C4B-BBB4-06DE12D2B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591050"/>
            <a:ext cx="4667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No customers, revenue, pilots or LOIs are claimed.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8829796-9241-4F26-8F3A-55A339605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524500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321948245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F197715-290E-431D-9FAE-C865829FA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00100"/>
            <a:ext cx="10934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Customer value disappears between disconnected systems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F76BE28-E8DC-44AF-B190-C84137E30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8B919D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8B919D"/>
                </a:solidFill>
                <a:latin typeface="Arial"/>
                <a:ea typeface="Arial"/>
                <a:cs typeface="Arial"/>
              </a:rPr>
              <a:t>WOLFLINK • AUGUST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98A7DD9-CF43-4657-A8E1-966A133DF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266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8B919D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8B919D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A46F6AB-B1FE-43B1-9522-890660A95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574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C58EE5F-8AE0-40FA-983B-87B0DA4AF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95550"/>
            <a:ext cx="2266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Ticketing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403F468-9B3B-4B55-9077-7088279FF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09900"/>
            <a:ext cx="2266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67AA98B-FF6E-4AAD-9D46-8D9DFF7FD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22669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A ticket proves entry once, then becomes a dead record.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1A0BC1F-6838-43BA-A296-56561EDD8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0574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DBF2E06-2680-4985-AF6D-C1634D231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495550"/>
            <a:ext cx="2266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Loyalty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E6A395E-5964-422D-8CE1-BE00B267C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009900"/>
            <a:ext cx="2266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7912183-1E6B-475F-81F1-A2AE2B3E7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238500"/>
            <a:ext cx="22669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Points sit inside closed systems and rarely travel with the customer.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4EA819B-04EE-45A2-B839-5F289641A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0574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42E5926-C2CA-421C-A2A8-E1B7B1B50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495550"/>
            <a:ext cx="2266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Membership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1E24ED2-678A-4C57-9192-FC1096A40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009900"/>
            <a:ext cx="2266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176F323-4460-48CD-B504-6DC3F45BC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238500"/>
            <a:ext cx="22669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Status, access and perks live in separate tools.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C8A15C5-2B9A-4B60-A172-7DC32E66F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20574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BAFB4E6-3040-4F77-BD58-44602D312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2495550"/>
            <a:ext cx="2266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Resale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94BCD40-5181-4404-B994-32270263D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3009900"/>
            <a:ext cx="22669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3235E7A-5517-4FC8-A65A-24FBD35CA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3238500"/>
            <a:ext cx="22669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Organisers lose visibility and revenue after the first sale.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6C8DE30-4C5E-410E-A1D6-A3F00F98C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10150"/>
            <a:ext cx="109728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17131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166EF61-D182-49DC-9F7B-0218001AF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267325"/>
            <a:ext cx="876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B6A4C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B6A4CC"/>
                </a:solidFill>
                <a:latin typeface="Arial"/>
                <a:ea typeface="Arial"/>
                <a:cs typeface="Arial"/>
              </a:rPr>
              <a:t>Result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736143D-7CEC-427F-B436-52436614D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5219700"/>
            <a:ext cx="914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Fragmented data, weaker retention and limited visibility beyond the first transaction.</a:t>
            </a:r>
          </a:p>
        </p:txBody>
      </p:sp>
    </p:spTree>
    <p:extLst>
      <p:ext uri="{BB962C8B-B14F-4D97-AF65-F5344CB8AC3E}">
        <p14:creationId xmlns:p14="http://schemas.microsoft.com/office/powerpoint/2010/main" val="1328709418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7A6717C-59C5-4C6F-BA45-5004AFBFE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00100"/>
            <a:ext cx="10934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One relationship across the customer lifecycle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72C1A5B-6DE1-4A2A-94EA-D34D83CD2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8B919D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8B919D"/>
                </a:solidFill>
                <a:latin typeface="Arial"/>
                <a:ea typeface="Arial"/>
                <a:cs typeface="Arial"/>
              </a:rPr>
              <a:t>WOLFLINK • AUGUST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5BA17F1-16D2-4CF0-BECC-62F5760DE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266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8B919D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8B919D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0BEDE37-1919-441F-93FA-5FFE3875F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00250"/>
            <a:ext cx="7429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WolfLink is designed to help brands and event organisers recognise, engage and reward customers through one familiar experience.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4CB5C65-9878-4DD7-AF83-194DBAB96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29100"/>
            <a:ext cx="142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Acquire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9CBFC3D-7438-4D94-9943-BBA9D33A3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229100"/>
            <a:ext cx="142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Engage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7F85236-0085-40B5-A0F5-DAF41197F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4229100"/>
            <a:ext cx="142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Reward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8CC1E01-BC7C-4351-8CAB-FA4DFCD85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229100"/>
            <a:ext cx="142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Retain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D939080-F534-4540-82E6-254B78937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00600"/>
            <a:ext cx="88963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E66FE60-D551-43F6-96DA-0611D9487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705350"/>
            <a:ext cx="190500" cy="190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B237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D6FD251-A96E-4014-A598-C7CC5EDA0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4705350"/>
            <a:ext cx="190500" cy="190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B237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D1AF9FD-30EB-4EE1-9238-95C9A64D5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95950" y="4705350"/>
            <a:ext cx="190500" cy="190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B237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7A76FF9-9F12-4E40-9DFE-4640AFF12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705350"/>
            <a:ext cx="190500" cy="190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B237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86C8C34-1909-4EF7-97F9-A5F81D6F2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000250"/>
            <a:ext cx="1790700" cy="3276600"/>
          </a:xfrm>
          <a:prstGeom xmlns:a="http://schemas.openxmlformats.org/drawingml/2006/main" prst="roundRect">
            <a:avLst>
              <a:gd name="adj" fmla="val 6383"/>
            </a:avLst>
          </a:prstGeom>
          <a:solidFill xmlns:a="http://schemas.openxmlformats.org/drawingml/2006/main">
            <a:srgbClr val="F4F2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3F348C6-BB1E-4024-975A-D712DE654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000250"/>
            <a:ext cx="57150" cy="3276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B237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CE0A5A5-A5E6-422D-9F7A-4756A28A6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2171700"/>
            <a:ext cx="1371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The thesis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2715F27-717B-44AA-B353-5497E39B7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2514600"/>
            <a:ext cx="1371600" cy="268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WolfLink can simplify fragmented journeys and give operators a clearer, longer-lived relationship. Customers do not need to learn new technology.</a:t>
            </a:r>
          </a:p>
        </p:txBody>
      </p:sp>
    </p:spTree>
    <p:extLst>
      <p:ext uri="{BB962C8B-B14F-4D97-AF65-F5344CB8AC3E}">
        <p14:creationId xmlns:p14="http://schemas.microsoft.com/office/powerpoint/2010/main" val="500194565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D4C4DDB-0E2F-40DA-89B0-829591B56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00100"/>
            <a:ext cx="10934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The market signals are converging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B77C4CC-A346-4FB3-AF9C-A36493F61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28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Large customer bases, valuable live experiences and rising trust requirements create a credible opening.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BAA25A3-E24D-4397-A237-EF3D9797E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8B919D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8B919D"/>
                </a:solidFill>
                <a:latin typeface="Arial"/>
                <a:ea typeface="Arial"/>
                <a:cs typeface="Arial"/>
              </a:rPr>
              <a:t>WOLFLINK • AUGUST 2026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52C825C-0AD1-4A98-99E1-B26E717C1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266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8B919D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8B919D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5DC3671-06C3-460B-88A4-5D6B6D226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0"/>
            <a:ext cx="3048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237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48FC89E-FB75-456E-8E99-39CAFC30A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24100"/>
            <a:ext cx="3048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15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5.69m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E1502CF-179B-46D3-A1FD-EFB3FADA0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71800"/>
            <a:ext cx="304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UK private-sector businesses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4243AF3-3DA8-450F-98D0-80D2EEF69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0"/>
            <a:ext cx="304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Official 2025 estimate; broad context only.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5364238-5758-4551-B9C7-AF6AB1CAE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095500"/>
            <a:ext cx="3048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237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8ECE5B0-847E-407D-AF9E-AB43D5606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324100"/>
            <a:ext cx="3048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15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Nearly £7bn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98B06C5-F90B-4DFB-88A0-20D8B2B54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971800"/>
            <a:ext cx="304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spent annually on UK live music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D7FCCDF-994B-4AAD-9E2E-559C0E51E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429000"/>
            <a:ext cx="304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CMA 2025–26; shows the economic weight of live events.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49887B7-3D4F-4D7C-882D-90D94BFDD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095500"/>
            <a:ext cx="3048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237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8361D57-AED5-459C-94AE-AB17F0E06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324100"/>
            <a:ext cx="3048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15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£1.6m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4A80A02-660F-4D3E-A02C-5D2587C84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971800"/>
            <a:ext cx="304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232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reported losses to gig-ticket scams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B27495D-B5C4-48CA-92A1-9700DE74A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429000"/>
            <a:ext cx="304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UK-reported 2024 losses; published June 2025.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EE00648-A5E8-4150-B560-5CCEDAF93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525780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4F2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890C79D-4081-4391-9A9B-C14A95B1E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57150" cy="1066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B237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36B0A81-5E93-42E4-88DF-15F41C0E3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029200"/>
            <a:ext cx="4838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Category validation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8559D22-FCA0-4DE5-AB40-6A2DBB935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372100"/>
            <a:ext cx="48387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Visa offers a digital loyalty solution designed around wallets, rewards and digital and real-world experiences.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B487D99-D33B-433C-AED1-DD772423A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857750"/>
            <a:ext cx="525780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4F2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E7E2917-9EA9-4956-8C2D-A467A5E34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857750"/>
            <a:ext cx="57150" cy="1066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B237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0CA5516-4418-48C0-8C26-DF4905B4A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5029200"/>
            <a:ext cx="4838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12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Digital wallets are entering mainstream infrastructure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4BC554E-621B-40D3-912F-65088F4DB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5372100"/>
            <a:ext cx="48387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The EU requires Member States to provide digital identity wallets by the end of 2026.</a:t>
            </a:r>
          </a:p>
        </p:txBody>
      </p:sp>
    </p:spTree>
    <p:extLst>
      <p:ext uri="{BB962C8B-B14F-4D97-AF65-F5344CB8AC3E}">
        <p14:creationId xmlns:p14="http://schemas.microsoft.com/office/powerpoint/2010/main" val="797395880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52BB158-BA79-4AFA-BBFC-9E261FC78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00100"/>
            <a:ext cx="10934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A bottom-up planning model frames the initial opportunity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2A2EF19-AADE-421C-9B65-07B403D04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8B919D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8B919D"/>
                </a:solidFill>
                <a:latin typeface="Arial"/>
                <a:ea typeface="Arial"/>
                <a:cs typeface="Arial"/>
              </a:rPr>
              <a:t>WOLFLINK • AUGUST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EA586A3-DFFE-43E8-A9E8-A91FA2ABC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266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8B919D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8B919D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A0ACABE-0F02-47BE-971E-88E6DC155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92405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UK private-sector base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BECC725-055B-4BF3-9F9F-9445DD6C8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24050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5.69m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4A1EDED-2417-4106-8EE0-FABDB9E82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924050"/>
            <a:ext cx="4572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Official 2025 estimate; broad context, not addressable market.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1024F52-20D8-4F90-ADB3-6D0797329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90800"/>
            <a:ext cx="1047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E7BD4E3-D471-4B32-8005-DF9576E0B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7655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Initial planning subset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932E3DA-3BF1-4A6D-8EE1-CFF50DB17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876550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10,000 organisations*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9BDB1EC-5292-4EBA-8DA2-B726F8AB3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76550"/>
            <a:ext cx="4572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Management assumption across selected event, culture and venue operators.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9A84B5-713A-4F9B-B36E-17E96DFC9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1047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4978B8B-F469-4059-BB45-E11418039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2905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Blended platform ARPA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56971CB-8911-4B1A-A845-44F6778CB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829050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£4,000 / year*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6B539BA-CCA4-4310-9CF5-AB7FB2AAE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829050"/>
            <a:ext cx="4572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Management assumption before services or usage-linked revenue.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AA32247-F112-4BAA-B2C3-2C3AF5BBF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95800"/>
            <a:ext cx="1047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9F5BA4D-E36D-41DA-8573-BB73F135F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8155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Illustrative serviceable model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ED0C11B-3871-408C-9928-1B5A2FE14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781550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£40m / year*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F62264D-C9B6-494F-A374-5730D30E6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781550"/>
            <a:ext cx="4572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10,000 × £4,000; an illustrative model, not a forecast.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0F4C6BD-EE00-4A6D-BA02-0073927DA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448300"/>
            <a:ext cx="1047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7FEE1D3-000A-448D-BF96-A49758EF5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10250"/>
            <a:ext cx="10477500" cy="400050"/>
          </a:xfrm>
          <a:prstGeom xmlns:a="http://schemas.openxmlformats.org/drawingml/2006/main" prst="roundRect">
            <a:avLst>
              <a:gd name="adj" fmla="val 23810"/>
            </a:avLst>
          </a:prstGeom>
          <a:solidFill xmlns:a="http://schemas.openxmlformats.org/drawingml/2006/main">
            <a:srgbClr val="F4F2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1050C8B-E748-42EE-B715-DC9F35DE0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915025"/>
            <a:ext cx="10058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7616D"/>
                </a:solidFill>
                <a:latin typeface="Arial"/>
                <a:ea typeface="Arial"/>
                <a:cs typeface="Arial"/>
              </a:rPr>
              <a:t>*Planning assumptions require customer, pricing and conversion validation.</a:t>
            </a:r>
          </a:p>
        </p:txBody>
      </p:sp>
    </p:spTree>
    <p:extLst>
      <p:ext uri="{BB962C8B-B14F-4D97-AF65-F5344CB8AC3E}">
        <p14:creationId xmlns:p14="http://schemas.microsoft.com/office/powerpoint/2010/main" val="1470356621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AE879CE-E25A-499E-9365-8556240D3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00100"/>
            <a:ext cx="10934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Initial target sectors share a common need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F0ACECB-84F6-4606-8A6B-A82546C55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8B919D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8B919D"/>
                </a:solidFill>
                <a:latin typeface="Arial"/>
                <a:ea typeface="Arial"/>
                <a:cs typeface="Arial"/>
              </a:rPr>
              <a:t>WOLFLINK • AUGUST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75A3DC9-A513-40F1-81F9-27B75AF8F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266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8B919D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8B919D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F848A59-784E-44A7-A5F0-8F289A9E0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00250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IMMEDIATE PAIN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2826D7D-EAF5-467A-9BCA-F6A18812E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5745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Event organisers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ABA91C9-ABF3-46B3-960E-350C15A52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90900"/>
            <a:ext cx="3143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Need stronger trust, customer insight and engagement before and after live experiences.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483942B-30C7-4E29-A1F1-68D0E56B3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62500"/>
            <a:ext cx="3143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7EF21BD-CCBE-40C8-831C-EB71B4E49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000250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HIGH AFFINITY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E897B61-EF33-4FF9-8B57-CEED46114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45745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Streetwear and culture brands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D940FCB-AB82-4B8A-9E5A-845938B73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390900"/>
            <a:ext cx="3143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Need deeper community participation and more measurable customer relationships.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281C11F-BE7D-414A-8CE8-653495FF0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762500"/>
            <a:ext cx="3143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B28FB7E-B03A-4618-BFA6-BB9549233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000250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REPEAT BEHAVIOUR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B094371-E28C-401E-BD15-11DC5B524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45745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Hospitality and venues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66917E0-2686-43F3-9B67-444A48534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390900"/>
            <a:ext cx="3143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Need repeat-visit engagement, membership value and clearer customer insight.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3C5E064-4186-4FDE-927E-8652F8738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762500"/>
            <a:ext cx="3143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B37A9DE-7CDF-4161-9519-D91A760CA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19700"/>
            <a:ext cx="1097280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1E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D71CFFB-C5CA-491B-9498-CFAEF8922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42925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Focused entry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E9018AC-FA54-4D1D-808F-AAA368B63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381625"/>
            <a:ext cx="857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7055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Begin with sectors where access, identity and repeat engagement already carry clear commercial value.</a:t>
            </a:r>
          </a:p>
        </p:txBody>
      </p:sp>
    </p:spTree>
    <p:extLst>
      <p:ext uri="{BB962C8B-B14F-4D97-AF65-F5344CB8AC3E}">
        <p14:creationId xmlns:p14="http://schemas.microsoft.com/office/powerpoint/2010/main" val="1774876950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F4B0222-A6E3-4CE9-99D1-3728CF2DD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00100"/>
            <a:ext cx="10934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WolfLink is positioned between fragmented point tools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7721A66-EFC5-4723-968C-093DB2CF2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8B919D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8B919D"/>
                </a:solidFill>
                <a:latin typeface="Arial"/>
                <a:ea typeface="Arial"/>
                <a:cs typeface="Arial"/>
              </a:rPr>
              <a:t>WOLFLINK • AUGUST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9B82948-F0E9-4698-A1AE-8ACB1DA26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266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8B919D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8B919D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0D7332B-84F0-4ED2-B827-40A40E9AD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0025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EA39F57-5BA9-44B6-9095-E79830CE9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1981200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Unified relationship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B122474-33E8-4AFD-822C-D60437F51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495550"/>
            <a:ext cx="4667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One customer relationship can span multiple high-value moments.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442F426-693B-488A-8B1E-E2BEA5129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0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C910421-2918-4ADF-9DAC-9E82BFAD1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00025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28BBAD8-0376-4211-8720-23C69474E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981200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Mainstream adoption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28BF13B-3DEA-485F-824F-898CABC9B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495550"/>
            <a:ext cx="4667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The experience is designed to feel familiar to everyday customers.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760BCB5-030F-4BF5-9A61-536612EBE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429000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B099BD0-4084-46FB-B79E-5ECE9A517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C6E2CCF-E4E8-4F10-8722-777C7E2C1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076700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Operator economics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C7927D8-1791-42F7-BBAA-7AB039E95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591050"/>
            <a:ext cx="4667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Recurring software plus services and usage-linked expansion.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FAFB520-9472-41A0-A4FD-B362247B7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0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1046C81-29CA-468B-B60F-B9A357E84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09575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0B882E5-41B6-4B92-AD19-D0A45FF62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076700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Trust by design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4A748AE-4719-4C4B-BBB4-06DE12D2B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591050"/>
            <a:ext cx="4667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Security, transparency and compliance shape the product from day one.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8829796-9241-4F26-8F3A-55A339605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524500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321948245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52BB158-BA79-4AFA-BBFC-9E261FC78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00100"/>
            <a:ext cx="10934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A scalable software model with multiple expansion paths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2A2EF19-AADE-421C-9B65-07B403D04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2476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8B919D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8B919D"/>
                </a:solidFill>
                <a:latin typeface="Arial"/>
                <a:ea typeface="Arial"/>
                <a:cs typeface="Arial"/>
              </a:rPr>
              <a:t>WOLFLINK • AUGUST 2026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EA586A3-DFFE-43E8-A9E8-A91FA2ABC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6477000"/>
            <a:ext cx="2667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1">
                <a:solidFill>
                  <a:srgbClr val="8B919D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8B919D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A0ACABE-0F02-47BE-971E-88E6DC155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92405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Platform subscriptions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BECC725-055B-4BF3-9F9F-9445DD6C8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24050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Recurring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4A1EDED-2417-4106-8EE0-FABDB9E82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924050"/>
            <a:ext cx="4572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Tiered software access for brands, venues and event organisers.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1024F52-20D8-4F90-ADB3-6D0797329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90800"/>
            <a:ext cx="1047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E7BD4E3-D471-4B32-8005-DF9576E0B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7655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Programme launch services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932E3DA-3BF1-4A6D-8EE1-CFF50DB17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876550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Project-based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9BDB1EC-5292-4EBA-8DA2-B726F8AB3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76550"/>
            <a:ext cx="4572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Setup, programme design and activation support.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9A84B5-713A-4F9B-B36E-17E96DFC9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1047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4978B8B-F469-4059-BB45-E11418039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2905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Usage-linked revenue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56971CB-8911-4B1A-A845-44F6778CB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829050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Scales with adoption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6B539BA-CCA4-4310-9CF5-AB7FB2AAE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829050"/>
            <a:ext cx="4572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Revenue can grow as participation and usage increase.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AA32247-F112-4BAA-B2C3-2C3AF5BBF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95800"/>
            <a:ext cx="1047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9F5BA4D-E36D-41DA-8573-BB73F135F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8155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7131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7131E"/>
                </a:solidFill>
                <a:latin typeface="Arial"/>
                <a:ea typeface="Arial"/>
                <a:cs typeface="Arial"/>
              </a:rPr>
              <a:t>Enterprise partnerships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ED0C11B-3871-408C-9928-1B5A2FE14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781550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4B237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4B237E"/>
                </a:solidFill>
                <a:latin typeface="Arial"/>
                <a:ea typeface="Arial"/>
                <a:cs typeface="Arial"/>
              </a:rPr>
              <a:t>Negotiated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F62264D-C9B6-494F-A374-5730D30E6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781550"/>
            <a:ext cx="4572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7616D"/>
                </a:solidFill>
                <a:latin typeface="Arial"/>
                <a:ea typeface="Arial"/>
                <a:cs typeface="Arial"/>
              </a:rPr>
              <a:t>Custom support and strategic collaborations.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0F4C6BD-EE00-4A6D-BA02-0073927DA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448300"/>
            <a:ext cx="10477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7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7FEE1D3-000A-448D-BF96-A49758EF5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10250"/>
            <a:ext cx="10477500" cy="400050"/>
          </a:xfrm>
          <a:prstGeom xmlns:a="http://schemas.openxmlformats.org/drawingml/2006/main" prst="roundRect">
            <a:avLst>
              <a:gd name="adj" fmla="val 23810"/>
            </a:avLst>
          </a:prstGeom>
          <a:solidFill xmlns:a="http://schemas.openxmlformats.org/drawingml/2006/main">
            <a:srgbClr val="F4F2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1050C8B-E748-42EE-B715-DC9F35DE0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915025"/>
            <a:ext cx="10058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67616D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67616D"/>
                </a:solidFill>
                <a:latin typeface="Arial"/>
                <a:ea typeface="Arial"/>
                <a:cs typeface="Arial"/>
              </a:rPr>
              <a:t>Detailed pricing, unit economics and commercial assumptions are available during qualified diligence.</a:t>
            </a:r>
          </a:p>
        </p:txBody>
      </p:sp>
    </p:spTree>
    <p:extLst>
      <p:ext uri="{BB962C8B-B14F-4D97-AF65-F5344CB8AC3E}">
        <p14:creationId xmlns:p14="http://schemas.microsoft.com/office/powerpoint/2010/main" val="147035662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2026-08-24T16:39:14.8090000Z</dcterms:created>
  <dcterms:modified xsi:type="dcterms:W3CDTF">2026-08-24T16:39:14.8090000Z</dcterms:modified>
</coreProperties>
</file>